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090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235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0311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919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1700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27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5850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4646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848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822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378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275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5580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669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994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8876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19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4A98B9-2017-486E-A22D-9251AF43B38B}" type="datetimeFigureOut">
              <a:rPr lang="es-MX" smtClean="0"/>
              <a:t>26/09/2022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3FAECF-3524-472B-997A-2C9EB3F5BA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857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EF851A08-86CA-4CF3-AD54-C46B4402F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7508" y="366839"/>
            <a:ext cx="5596692" cy="55966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8126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6320C6F-0A87-4BFD-8ABB-13890F65790D}"/>
              </a:ext>
            </a:extLst>
          </p:cNvPr>
          <p:cNvSpPr txBox="1">
            <a:spLocks/>
          </p:cNvSpPr>
          <p:nvPr/>
        </p:nvSpPr>
        <p:spPr>
          <a:xfrm>
            <a:off x="2956515" y="321709"/>
            <a:ext cx="7707940" cy="790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6600" b="1" u="sng" dirty="0">
                <a:solidFill>
                  <a:schemeClr val="accent1">
                    <a:lumMod val="50000"/>
                  </a:schemeClr>
                </a:solidFill>
              </a:rPr>
              <a:t>Nuestros Servicios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117853-9708-4C91-AECD-637666BCF1B9}"/>
              </a:ext>
            </a:extLst>
          </p:cNvPr>
          <p:cNvSpPr txBox="1"/>
          <p:nvPr/>
        </p:nvSpPr>
        <p:spPr>
          <a:xfrm>
            <a:off x="6747168" y="1622234"/>
            <a:ext cx="554651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Etiquetado de mercancía.</a:t>
            </a:r>
          </a:p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Trámites de altas, baja de vehículos, cambio de modalidad y exceso de dimensiones ante la SCT.</a:t>
            </a:r>
          </a:p>
          <a:p>
            <a:pPr fontAlgn="base"/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AA2CB0B-D1C7-4067-88CC-364794F795C2}"/>
              </a:ext>
            </a:extLst>
          </p:cNvPr>
          <p:cNvSpPr txBox="1"/>
          <p:nvPr/>
        </p:nvSpPr>
        <p:spPr>
          <a:xfrm>
            <a:off x="1445038" y="1625777"/>
            <a:ext cx="554651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Maniobras de DESYCON.</a:t>
            </a:r>
          </a:p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Almacenamiento de mercancía.</a:t>
            </a:r>
          </a:p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Lavado de contenedores.</a:t>
            </a:r>
          </a:p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Fumigación de carga y contenedores.</a:t>
            </a:r>
          </a:p>
          <a:p>
            <a:pPr fontAlgn="base"/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0902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418DDA5-4C5E-420E-87C1-88D7F13439F3}"/>
              </a:ext>
            </a:extLst>
          </p:cNvPr>
          <p:cNvSpPr txBox="1">
            <a:spLocks/>
          </p:cNvSpPr>
          <p:nvPr/>
        </p:nvSpPr>
        <p:spPr>
          <a:xfrm>
            <a:off x="2956515" y="321709"/>
            <a:ext cx="7707940" cy="790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6600" b="1" u="sng" dirty="0">
                <a:solidFill>
                  <a:schemeClr val="accent1">
                    <a:lumMod val="50000"/>
                  </a:schemeClr>
                </a:solidFill>
              </a:rPr>
              <a:t>Nuestros Servicios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65B1B991-F5C6-4FBE-8DDA-39081736F327}"/>
              </a:ext>
            </a:extLst>
          </p:cNvPr>
          <p:cNvSpPr txBox="1">
            <a:spLocks/>
          </p:cNvSpPr>
          <p:nvPr/>
        </p:nvSpPr>
        <p:spPr>
          <a:xfrm>
            <a:off x="1492726" y="1547348"/>
            <a:ext cx="10564291" cy="14832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s-MX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tranquilidad y seguridad de nuestros clientes, nuestras unidades cuentan con rastreo satelital las 24/365, así como también los equipos de arrastre cuentan con GPS móvil.</a:t>
            </a:r>
            <a:endParaRPr lang="es-MX" sz="28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7FFBA62-8504-466F-8B15-96AB8F02F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2189" y="3292062"/>
            <a:ext cx="5655135" cy="3181399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97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66957DF-53E2-445D-9671-6990F2167FD3}"/>
              </a:ext>
            </a:extLst>
          </p:cNvPr>
          <p:cNvSpPr txBox="1">
            <a:spLocks/>
          </p:cNvSpPr>
          <p:nvPr/>
        </p:nvSpPr>
        <p:spPr>
          <a:xfrm>
            <a:off x="2956515" y="321709"/>
            <a:ext cx="7707940" cy="790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6600" b="1" u="sng" dirty="0">
                <a:solidFill>
                  <a:schemeClr val="accent1">
                    <a:lumMod val="50000"/>
                  </a:schemeClr>
                </a:solidFill>
              </a:rPr>
              <a:t>Contacto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3E15B9D-4B25-426B-A558-6E4E4568106F}"/>
              </a:ext>
            </a:extLst>
          </p:cNvPr>
          <p:cNvSpPr/>
          <p:nvPr/>
        </p:nvSpPr>
        <p:spPr>
          <a:xfrm>
            <a:off x="1552625" y="1809143"/>
            <a:ext cx="112522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Lic. Adolfo Uscanga Muñoz -  Director general</a:t>
            </a:r>
          </a:p>
          <a:p>
            <a:r>
              <a:rPr lang="es-MX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		ID: 2299509926                         auscanga@logisticamabapesh.com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D51BDB-3F71-4A45-A027-60E3B46EB0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4844" y="2296224"/>
            <a:ext cx="245943" cy="2459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B37C94-AD00-4228-AD46-BFA1BC4070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35194" y="2283679"/>
            <a:ext cx="245943" cy="24594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E10EEF4-2534-4922-9224-ABFC358C3686}"/>
              </a:ext>
            </a:extLst>
          </p:cNvPr>
          <p:cNvSpPr/>
          <p:nvPr/>
        </p:nvSpPr>
        <p:spPr>
          <a:xfrm>
            <a:off x="4280392" y="4704741"/>
            <a:ext cx="4238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www.logisticamabapesh.com</a:t>
            </a:r>
          </a:p>
          <a:p>
            <a:r>
              <a:rPr lang="es-MX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		</a:t>
            </a:r>
          </a:p>
        </p:txBody>
      </p:sp>
      <p:pic>
        <p:nvPicPr>
          <p:cNvPr id="14" name="Gráfico 13" descr="Internet">
            <a:extLst>
              <a:ext uri="{FF2B5EF4-FFF2-40B4-BE49-F238E27FC236}">
                <a16:creationId xmlns:a16="http://schemas.microsoft.com/office/drawing/2014/main" id="{F2B59E34-9BEF-4F2D-9C3A-42EC31EF0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02" y="45393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0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28783F8-07D8-3BDC-A6F6-328A6AD7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78" y="0"/>
            <a:ext cx="6311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5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DD7D5-D33C-4EE1-958C-FF5091E7C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071" y="0"/>
            <a:ext cx="10018713" cy="1752599"/>
          </a:xfrm>
        </p:spPr>
        <p:txBody>
          <a:bodyPr>
            <a:normAutofit/>
          </a:bodyPr>
          <a:lstStyle/>
          <a:p>
            <a:r>
              <a:rPr lang="es-MX" sz="5400" b="1" u="sng" dirty="0">
                <a:solidFill>
                  <a:schemeClr val="accent1">
                    <a:lumMod val="50000"/>
                  </a:schemeClr>
                </a:solidFill>
              </a:rPr>
              <a:t>Logística Mabapesh, S.A. de C.V.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BBB124-CA97-4AC0-85A2-A41E35C552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88332" y="2551304"/>
            <a:ext cx="1103121" cy="1103121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EC24BE9-EA18-4A26-833D-41FADA85F717}"/>
              </a:ext>
            </a:extLst>
          </p:cNvPr>
          <p:cNvSpPr txBox="1"/>
          <p:nvPr/>
        </p:nvSpPr>
        <p:spPr>
          <a:xfrm>
            <a:off x="1850071" y="1828562"/>
            <a:ext cx="28917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Dirección Fiscal: </a:t>
            </a:r>
          </a:p>
          <a:p>
            <a:r>
              <a:rPr lang="es-MX" sz="2000" dirty="0"/>
              <a:t>Río Hondo No. 89</a:t>
            </a:r>
          </a:p>
          <a:p>
            <a:r>
              <a:rPr lang="es-MX" sz="2000" dirty="0" err="1"/>
              <a:t>Inf</a:t>
            </a:r>
            <a:r>
              <a:rPr lang="es-MX" sz="2000" dirty="0"/>
              <a:t>. Las Vegas    C.P. 94297</a:t>
            </a:r>
          </a:p>
          <a:p>
            <a:r>
              <a:rPr lang="es-MX" sz="2000" dirty="0"/>
              <a:t>Boca del Río, Ver.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B614D2-495D-45A1-AFCB-A2000F61C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694" y="3504963"/>
            <a:ext cx="3236940" cy="24771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4A00469-1BF4-403E-9CD9-464B28213E59}"/>
              </a:ext>
            </a:extLst>
          </p:cNvPr>
          <p:cNvSpPr txBox="1"/>
          <p:nvPr/>
        </p:nvSpPr>
        <p:spPr>
          <a:xfrm>
            <a:off x="8337968" y="1824206"/>
            <a:ext cx="32487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Patio de Maniobras: </a:t>
            </a:r>
          </a:p>
          <a:p>
            <a:r>
              <a:rPr lang="es-MX" sz="2000" dirty="0"/>
              <a:t>Av. Los Médanos S/N</a:t>
            </a:r>
          </a:p>
          <a:p>
            <a:r>
              <a:rPr lang="es-MX" sz="2000" dirty="0"/>
              <a:t>Col. Bahía Libre C.P. 91812</a:t>
            </a:r>
          </a:p>
          <a:p>
            <a:r>
              <a:rPr lang="es-MX" sz="2000" dirty="0"/>
              <a:t>Veracruz, Ver.</a:t>
            </a:r>
          </a:p>
          <a:p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4AC9A29-EDAA-4353-9EEA-8F3818437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797" y="3424644"/>
            <a:ext cx="3236940" cy="25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91FD2-89A9-4768-96BF-2EE82E4A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74" y="489855"/>
            <a:ext cx="7725006" cy="7903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s-MX" sz="6600" b="1" u="sng" dirty="0">
                <a:solidFill>
                  <a:schemeClr val="accent1">
                    <a:lumMod val="50000"/>
                  </a:schemeClr>
                </a:solidFill>
              </a:rPr>
              <a:t>Nuestra Historia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F5242E7-220B-4A49-9E51-C80E95ACD7B6}"/>
              </a:ext>
            </a:extLst>
          </p:cNvPr>
          <p:cNvSpPr txBox="1"/>
          <p:nvPr/>
        </p:nvSpPr>
        <p:spPr>
          <a:xfrm>
            <a:off x="1319349" y="1802674"/>
            <a:ext cx="6936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empresa </a:t>
            </a:r>
            <a:r>
              <a:rPr lang="es-MX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Logística Mabapesh, S.A. de C.V.</a:t>
            </a:r>
            <a:r>
              <a:rPr lang="es-MX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nació en el año 2017, teniendo cómo meta satisfacer la necesidad de servicio </a:t>
            </a:r>
            <a:r>
              <a:rPr lang="es-MX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transporte terrestre nacional, así también </a:t>
            </a:r>
            <a:r>
              <a:rPr lang="es-MX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servicios logísticos dejando un legado a las futuras generaciones.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892342-F6BF-4F1E-8CE4-B4C6AA05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77" y="1796142"/>
            <a:ext cx="3478106" cy="286076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35794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D328CEF-E76D-4BB6-BA32-E52E39FB0913}"/>
              </a:ext>
            </a:extLst>
          </p:cNvPr>
          <p:cNvSpPr txBox="1">
            <a:spLocks/>
          </p:cNvSpPr>
          <p:nvPr/>
        </p:nvSpPr>
        <p:spPr>
          <a:xfrm>
            <a:off x="1492726" y="1547348"/>
            <a:ext cx="4312717" cy="4996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s-MX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Otorgar soluciones logísticas adecuadas a cada cliente, asegurando la efectividad y calidad de nuestros servicios, garantizando la satisfacción total de nuestros clientes. </a:t>
            </a:r>
            <a:endParaRPr lang="es-MX" sz="2800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6EE8847-BC3C-4334-B984-4274351D05E5}"/>
              </a:ext>
            </a:extLst>
          </p:cNvPr>
          <p:cNvSpPr txBox="1">
            <a:spLocks/>
          </p:cNvSpPr>
          <p:nvPr/>
        </p:nvSpPr>
        <p:spPr>
          <a:xfrm>
            <a:off x="7035845" y="1540257"/>
            <a:ext cx="4312717" cy="4996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s-MX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Consolidarnos como una empresa especializada en soluciones de servicios de transporte y logísticos altamente competente y de calidad, con </a:t>
            </a:r>
            <a:r>
              <a:rPr lang="es-MX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 capacitado</a:t>
            </a:r>
            <a:r>
              <a:rPr lang="es-MX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28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DD4FD9A-ABFE-4223-A9AE-44886FBF83E2}"/>
              </a:ext>
            </a:extLst>
          </p:cNvPr>
          <p:cNvSpPr txBox="1">
            <a:spLocks/>
          </p:cNvSpPr>
          <p:nvPr/>
        </p:nvSpPr>
        <p:spPr>
          <a:xfrm>
            <a:off x="1882628" y="449300"/>
            <a:ext cx="3114681" cy="790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6600" b="1" dirty="0">
                <a:solidFill>
                  <a:schemeClr val="accent1">
                    <a:lumMod val="50000"/>
                  </a:schemeClr>
                </a:solidFill>
              </a:rPr>
              <a:t>Misión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4FB3063-4BE5-4389-8997-0C2F8D3BCB77}"/>
              </a:ext>
            </a:extLst>
          </p:cNvPr>
          <p:cNvSpPr txBox="1">
            <a:spLocks/>
          </p:cNvSpPr>
          <p:nvPr/>
        </p:nvSpPr>
        <p:spPr>
          <a:xfrm>
            <a:off x="7574602" y="452839"/>
            <a:ext cx="3114681" cy="790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6600" b="1" dirty="0">
                <a:solidFill>
                  <a:schemeClr val="accent1">
                    <a:lumMod val="50000"/>
                  </a:schemeClr>
                </a:solidFill>
              </a:rPr>
              <a:t>Visión</a:t>
            </a:r>
          </a:p>
        </p:txBody>
      </p:sp>
    </p:spTree>
    <p:extLst>
      <p:ext uri="{BB962C8B-B14F-4D97-AF65-F5344CB8AC3E}">
        <p14:creationId xmlns:p14="http://schemas.microsoft.com/office/powerpoint/2010/main" val="2357119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253D970E-4E38-4909-A1E6-700D774B8175}"/>
              </a:ext>
            </a:extLst>
          </p:cNvPr>
          <p:cNvGrpSpPr/>
          <p:nvPr/>
        </p:nvGrpSpPr>
        <p:grpSpPr>
          <a:xfrm>
            <a:off x="5573526" y="1169560"/>
            <a:ext cx="1296537" cy="1201003"/>
            <a:chOff x="5573526" y="1190826"/>
            <a:chExt cx="1296537" cy="1201003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659946A-DD1E-4DAA-BF65-D5720470BFDB}"/>
                </a:ext>
              </a:extLst>
            </p:cNvPr>
            <p:cNvSpPr/>
            <p:nvPr/>
          </p:nvSpPr>
          <p:spPr>
            <a:xfrm>
              <a:off x="5573526" y="1190826"/>
              <a:ext cx="1296537" cy="120100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341C6B0-9313-4378-B29D-FD8F8F44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2555" y="1338128"/>
              <a:ext cx="898478" cy="8984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BA43DF3D-C711-43B7-A691-0F4D4D7CED9B}"/>
              </a:ext>
            </a:extLst>
          </p:cNvPr>
          <p:cNvSpPr txBox="1">
            <a:spLocks/>
          </p:cNvSpPr>
          <p:nvPr/>
        </p:nvSpPr>
        <p:spPr>
          <a:xfrm>
            <a:off x="4604568" y="364237"/>
            <a:ext cx="3114681" cy="790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6600" b="1" dirty="0">
                <a:solidFill>
                  <a:schemeClr val="accent1">
                    <a:lumMod val="50000"/>
                  </a:schemeClr>
                </a:solidFill>
              </a:rPr>
              <a:t>Valores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F06B8C7-91EF-4BF7-A3C0-6194992F4C50}"/>
              </a:ext>
            </a:extLst>
          </p:cNvPr>
          <p:cNvSpPr txBox="1">
            <a:spLocks/>
          </p:cNvSpPr>
          <p:nvPr/>
        </p:nvSpPr>
        <p:spPr>
          <a:xfrm>
            <a:off x="2215218" y="2498168"/>
            <a:ext cx="9289208" cy="43587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Font typeface="Wingdings" panose="05000000000000000000" pitchFamily="2" charset="2"/>
              <a:buChar char=""/>
            </a:pPr>
            <a:r>
              <a:rPr lang="es-MX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Compromiso: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Somos conscientes de la confianza que nos brindan nuestros clientes al contar con nuestros servicios, por ello, nuestro compromiso y entrega por hacer cumplir sus peticiones en tiempo y forma.</a:t>
            </a:r>
          </a:p>
          <a:p>
            <a:pPr marL="342900" lvl="0" indent="-342900" algn="just">
              <a:buFont typeface="Wingdings" panose="05000000000000000000" pitchFamily="2" charset="2"/>
              <a:buChar char=""/>
            </a:pPr>
            <a:r>
              <a:rPr lang="es-MX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Responsabilidad: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Tenemos bajo nuestros hombros el compromiso de actuar de manera responsable ante cualquier situación que se presente y ser capaces de dar soluciones factibles para poder cumplir con nuestras obligaciones y con las demandas de nuestros clientes. </a:t>
            </a:r>
          </a:p>
          <a:p>
            <a:pPr marL="342900" lvl="0" indent="-342900" algn="just">
              <a:buFont typeface="Wingdings" panose="05000000000000000000" pitchFamily="2" charset="2"/>
              <a:buChar char=""/>
            </a:pPr>
            <a:r>
              <a:rPr lang="es-MX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Honestidad: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Trabajar de manera transparente, objetiva y justa, es fundamental para crear un ambiente de respeto y confianza entre nuestros clientes, proveedores y nuestro propio personal.</a:t>
            </a:r>
          </a:p>
          <a:p>
            <a:pPr marL="342900" lvl="0" indent="-342900" algn="just">
              <a:buFont typeface="Wingdings" panose="05000000000000000000" pitchFamily="2" charset="2"/>
              <a:buChar char=""/>
            </a:pPr>
            <a:r>
              <a:rPr lang="es-MX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Disciplina.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Seguimos las reglas establecidas.</a:t>
            </a:r>
          </a:p>
          <a:p>
            <a:pPr marL="342900" lvl="0" indent="-342900" algn="just">
              <a:buFont typeface="Wingdings" panose="05000000000000000000" pitchFamily="2" charset="2"/>
              <a:buChar char=""/>
            </a:pPr>
            <a:r>
              <a:rPr lang="es-MX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Sentido de negocio y de urgencia: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Cuidamos la rentabilidad dando una solución oportuna a compromisos establecidos.</a:t>
            </a:r>
          </a:p>
          <a:p>
            <a:pPr algn="just">
              <a:buFont typeface="Wingdings" panose="05000000000000000000" pitchFamily="2" charset="2"/>
              <a:buChar char=""/>
            </a:pPr>
            <a:r>
              <a:rPr lang="es-MX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Mejora Continua.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Nuestro compromiso está en la mejora continua, por eso revisamos, analizamos, nos actualizamos buscando siempre mejores formas de hacer las cosas.</a:t>
            </a:r>
          </a:p>
          <a:p>
            <a:pPr marL="342900" lvl="0" indent="-342900" algn="just">
              <a:buFont typeface="Wingdings" panose="05000000000000000000" pitchFamily="2" charset="2"/>
              <a:buChar char=""/>
            </a:pP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3619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F8E0C38-C43F-4EBC-AD77-9ADEC4CF8A20}"/>
              </a:ext>
            </a:extLst>
          </p:cNvPr>
          <p:cNvSpPr txBox="1">
            <a:spLocks/>
          </p:cNvSpPr>
          <p:nvPr/>
        </p:nvSpPr>
        <p:spPr>
          <a:xfrm>
            <a:off x="1499855" y="481197"/>
            <a:ext cx="6751004" cy="790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6600" b="1" u="sng" dirty="0">
                <a:solidFill>
                  <a:schemeClr val="accent1">
                    <a:lumMod val="50000"/>
                  </a:schemeClr>
                </a:solidFill>
              </a:rPr>
              <a:t>Parque Vehicular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2EE1ABF-AF93-490E-8F6C-7F8B0F43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2001" y="1809902"/>
            <a:ext cx="386890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>
                <a:latin typeface="Bahnschrift Light" panose="020B0502040204020203" pitchFamily="34" charset="0"/>
              </a:rPr>
              <a:t>Tráiler                          6</a:t>
            </a:r>
          </a:p>
          <a:p>
            <a:pPr marL="0" indent="0">
              <a:buNone/>
            </a:pPr>
            <a:r>
              <a:rPr lang="es-MX" sz="2400" dirty="0" err="1">
                <a:latin typeface="Bahnschrift Light" panose="020B0502040204020203" pitchFamily="34" charset="0"/>
              </a:rPr>
              <a:t>Torthon</a:t>
            </a:r>
            <a:r>
              <a:rPr lang="es-MX" sz="2400" dirty="0">
                <a:latin typeface="Bahnschrift Light" panose="020B0502040204020203" pitchFamily="34" charset="0"/>
              </a:rPr>
              <a:t>                        2</a:t>
            </a:r>
          </a:p>
          <a:p>
            <a:pPr marL="0" indent="0">
              <a:buNone/>
            </a:pPr>
            <a:r>
              <a:rPr lang="es-MX" sz="2400" dirty="0">
                <a:latin typeface="Bahnschrift Light" panose="020B0502040204020203" pitchFamily="34" charset="0"/>
              </a:rPr>
              <a:t>Cajas secas                 3</a:t>
            </a:r>
          </a:p>
          <a:p>
            <a:pPr marL="0" indent="0">
              <a:buNone/>
            </a:pPr>
            <a:r>
              <a:rPr lang="es-MX" sz="2400" dirty="0">
                <a:latin typeface="Bahnschrift Light" panose="020B0502040204020203" pitchFamily="34" charset="0"/>
              </a:rPr>
              <a:t>Caja refrigerada          2</a:t>
            </a:r>
          </a:p>
          <a:p>
            <a:pPr marL="0" indent="0">
              <a:buNone/>
            </a:pPr>
            <a:r>
              <a:rPr lang="es-MX" sz="2400" dirty="0">
                <a:latin typeface="Bahnschrift Light" panose="020B0502040204020203" pitchFamily="34" charset="0"/>
              </a:rPr>
              <a:t>Porta contenedores   12</a:t>
            </a:r>
          </a:p>
          <a:p>
            <a:pPr marL="0" indent="0">
              <a:buNone/>
            </a:pPr>
            <a:r>
              <a:rPr lang="es-MX" sz="2400" dirty="0">
                <a:latin typeface="Bahnschrift Light" panose="020B0502040204020203" pitchFamily="34" charset="0"/>
              </a:rPr>
              <a:t>Plataformas                 6</a:t>
            </a:r>
          </a:p>
          <a:p>
            <a:pPr marL="0" indent="0">
              <a:buNone/>
            </a:pPr>
            <a:r>
              <a:rPr lang="es-MX" sz="2400" dirty="0">
                <a:latin typeface="Bahnschrift Light" panose="020B0502040204020203" pitchFamily="34" charset="0"/>
              </a:rPr>
              <a:t>Camionetas caja seca 2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7" name="Gráfico 6" descr="Camión">
            <a:extLst>
              <a:ext uri="{FF2B5EF4-FFF2-40B4-BE49-F238E27FC236}">
                <a16:creationId xmlns:a16="http://schemas.microsoft.com/office/drawing/2014/main" id="{0F452CFF-1557-4D4D-90AA-C0F18379E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436" y="1711842"/>
            <a:ext cx="595425" cy="480244"/>
          </a:xfrm>
          <a:prstGeom prst="rect">
            <a:avLst/>
          </a:prstGeom>
        </p:spPr>
      </p:pic>
      <p:pic>
        <p:nvPicPr>
          <p:cNvPr id="8" name="Gráfico 7" descr="Camión">
            <a:extLst>
              <a:ext uri="{FF2B5EF4-FFF2-40B4-BE49-F238E27FC236}">
                <a16:creationId xmlns:a16="http://schemas.microsoft.com/office/drawing/2014/main" id="{5FA2CB80-F84F-47D3-B521-BB7084111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3607" y="2215115"/>
            <a:ext cx="595425" cy="480244"/>
          </a:xfrm>
          <a:prstGeom prst="rect">
            <a:avLst/>
          </a:prstGeom>
        </p:spPr>
      </p:pic>
      <p:pic>
        <p:nvPicPr>
          <p:cNvPr id="9" name="Gráfico 8" descr="Camión">
            <a:extLst>
              <a:ext uri="{FF2B5EF4-FFF2-40B4-BE49-F238E27FC236}">
                <a16:creationId xmlns:a16="http://schemas.microsoft.com/office/drawing/2014/main" id="{D72F8CB0-6C4A-491C-8E28-B9C1646DE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149" y="2718395"/>
            <a:ext cx="595425" cy="480244"/>
          </a:xfrm>
          <a:prstGeom prst="rect">
            <a:avLst/>
          </a:prstGeom>
        </p:spPr>
      </p:pic>
      <p:pic>
        <p:nvPicPr>
          <p:cNvPr id="10" name="Gráfico 9" descr="Camión">
            <a:extLst>
              <a:ext uri="{FF2B5EF4-FFF2-40B4-BE49-F238E27FC236}">
                <a16:creationId xmlns:a16="http://schemas.microsoft.com/office/drawing/2014/main" id="{2E3A82C8-5275-4ED0-96D8-546C30A07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322" y="3242942"/>
            <a:ext cx="595425" cy="480244"/>
          </a:xfrm>
          <a:prstGeom prst="rect">
            <a:avLst/>
          </a:prstGeom>
        </p:spPr>
      </p:pic>
      <p:pic>
        <p:nvPicPr>
          <p:cNvPr id="11" name="Gráfico 10" descr="Camión">
            <a:extLst>
              <a:ext uri="{FF2B5EF4-FFF2-40B4-BE49-F238E27FC236}">
                <a16:creationId xmlns:a16="http://schemas.microsoft.com/office/drawing/2014/main" id="{E983F699-A846-4E8B-999B-7631225A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1954" y="3753307"/>
            <a:ext cx="595425" cy="480244"/>
          </a:xfrm>
          <a:prstGeom prst="rect">
            <a:avLst/>
          </a:prstGeom>
        </p:spPr>
      </p:pic>
      <p:pic>
        <p:nvPicPr>
          <p:cNvPr id="12" name="Gráfico 11" descr="Camión">
            <a:extLst>
              <a:ext uri="{FF2B5EF4-FFF2-40B4-BE49-F238E27FC236}">
                <a16:creationId xmlns:a16="http://schemas.microsoft.com/office/drawing/2014/main" id="{ED1F7A93-DDDD-442F-A7D2-E22B4C75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1956" y="4295570"/>
            <a:ext cx="595425" cy="480244"/>
          </a:xfrm>
          <a:prstGeom prst="rect">
            <a:avLst/>
          </a:prstGeom>
        </p:spPr>
      </p:pic>
      <p:pic>
        <p:nvPicPr>
          <p:cNvPr id="13" name="Gráfico 12" descr="Camión">
            <a:extLst>
              <a:ext uri="{FF2B5EF4-FFF2-40B4-BE49-F238E27FC236}">
                <a16:creationId xmlns:a16="http://schemas.microsoft.com/office/drawing/2014/main" id="{1BF572CE-A050-49A5-8B27-7EAF71A6C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1953" y="4795289"/>
            <a:ext cx="595425" cy="48024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0251E87-2E12-4DA6-860E-E73CF73E3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00" y="1578869"/>
            <a:ext cx="2358260" cy="265468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F5A4FB2-3C2B-4117-8F56-DA4A29035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114" y="3498281"/>
            <a:ext cx="3228769" cy="250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73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1A9FC56-A59F-4CA6-AF92-97AAEBC2AD30}"/>
              </a:ext>
            </a:extLst>
          </p:cNvPr>
          <p:cNvSpPr txBox="1">
            <a:spLocks/>
          </p:cNvSpPr>
          <p:nvPr/>
        </p:nvSpPr>
        <p:spPr>
          <a:xfrm>
            <a:off x="1499854" y="481197"/>
            <a:ext cx="10692145" cy="790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6600" b="1" u="sng" dirty="0">
                <a:solidFill>
                  <a:schemeClr val="accent1">
                    <a:lumMod val="50000"/>
                  </a:schemeClr>
                </a:solidFill>
              </a:rPr>
              <a:t>Clientes</a:t>
            </a:r>
          </a:p>
        </p:txBody>
      </p:sp>
      <p:pic>
        <p:nvPicPr>
          <p:cNvPr id="1026" name="Picture 2" descr="Resultado de imagen de swiss steel">
            <a:extLst>
              <a:ext uri="{FF2B5EF4-FFF2-40B4-BE49-F238E27FC236}">
                <a16:creationId xmlns:a16="http://schemas.microsoft.com/office/drawing/2014/main" id="{55CC4038-BAE9-4461-9923-6780E0142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77" y="1980205"/>
            <a:ext cx="3092343" cy="1859584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effectLst>
            <a:reflection stA="0" endPos="65000" dist="50800" dir="5400000" sy="-100000" algn="bl" rotWithShape="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DCCBD58-6538-48C4-B773-F9255F92A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10" y="1543662"/>
            <a:ext cx="2911553" cy="15696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E3D2B72-BC04-470F-BD79-B30A9E217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654" y="1736275"/>
            <a:ext cx="3484978" cy="81806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6AD744-0807-4FA1-80EC-767981A80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974" y="5470651"/>
            <a:ext cx="4504762" cy="5904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4B1619E-6BEC-4473-9CA5-DAB504BD2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913" y="2755676"/>
            <a:ext cx="2033709" cy="24174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ABCA0CD-84B5-4898-AA80-FE5773485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011" y="5622454"/>
            <a:ext cx="2465311" cy="1010093"/>
          </a:xfrm>
          <a:prstGeom prst="rect">
            <a:avLst/>
          </a:prstGeom>
        </p:spPr>
      </p:pic>
      <p:pic>
        <p:nvPicPr>
          <p:cNvPr id="2" name="Picture 2" descr="Todas las imágenes">
            <a:extLst>
              <a:ext uri="{FF2B5EF4-FFF2-40B4-BE49-F238E27FC236}">
                <a16:creationId xmlns:a16="http://schemas.microsoft.com/office/drawing/2014/main" id="{023321CE-4A10-4C98-8D25-514DA23EF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659" y="3264799"/>
            <a:ext cx="1908305" cy="190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3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8317D81-DD26-4509-A646-E54BDED0575F}"/>
              </a:ext>
            </a:extLst>
          </p:cNvPr>
          <p:cNvSpPr txBox="1">
            <a:spLocks/>
          </p:cNvSpPr>
          <p:nvPr/>
        </p:nvSpPr>
        <p:spPr>
          <a:xfrm>
            <a:off x="2956515" y="321709"/>
            <a:ext cx="7707940" cy="790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6600" b="1" u="sng" dirty="0">
                <a:solidFill>
                  <a:schemeClr val="accent1">
                    <a:lumMod val="50000"/>
                  </a:schemeClr>
                </a:solidFill>
              </a:rPr>
              <a:t>Nuestros Servicios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AE8D79-AF84-4280-AED3-A6C334E64D9E}"/>
              </a:ext>
            </a:extLst>
          </p:cNvPr>
          <p:cNvSpPr txBox="1"/>
          <p:nvPr/>
        </p:nvSpPr>
        <p:spPr>
          <a:xfrm>
            <a:off x="1624993" y="1217285"/>
            <a:ext cx="534996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Transporte de carga de 1.5 ton. refrigeradas y secas.</a:t>
            </a:r>
          </a:p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Transporte de carga de 3.5 ton. refrigeradas y secas.</a:t>
            </a:r>
          </a:p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Transporte de carga </a:t>
            </a:r>
            <a:r>
              <a:rPr lang="es-MX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Torthon</a:t>
            </a: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 caja seca.</a:t>
            </a:r>
            <a:endParaRPr lang="es-MX" sz="3200" dirty="0">
              <a:latin typeface="Bahnschrift Light"/>
            </a:endParaRPr>
          </a:p>
          <a:p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5D287F-0510-4072-8062-8A4D978D2E49}"/>
              </a:ext>
            </a:extLst>
          </p:cNvPr>
          <p:cNvSpPr txBox="1"/>
          <p:nvPr/>
        </p:nvSpPr>
        <p:spPr>
          <a:xfrm>
            <a:off x="6871920" y="1225993"/>
            <a:ext cx="505802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Transporte de carga en </a:t>
            </a:r>
            <a:r>
              <a:rPr lang="es-MX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trailer</a:t>
            </a: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 con cajas de 48’ y 53’.</a:t>
            </a:r>
          </a:p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Transporte de carga en porta contenedor de 20’ o 40’.</a:t>
            </a:r>
          </a:p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Transporte de carga en plataformas de 40’.</a:t>
            </a:r>
            <a:endParaRPr lang="es-MX" sz="2000" dirty="0">
              <a:latin typeface="Bahnschrift Light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9761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B112BA-C38C-42D3-A542-496193D27221}"/>
              </a:ext>
            </a:extLst>
          </p:cNvPr>
          <p:cNvSpPr txBox="1">
            <a:spLocks/>
          </p:cNvSpPr>
          <p:nvPr/>
        </p:nvSpPr>
        <p:spPr>
          <a:xfrm>
            <a:off x="2956515" y="321709"/>
            <a:ext cx="7707940" cy="790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6600" b="1" u="sng" dirty="0">
                <a:solidFill>
                  <a:schemeClr val="accent1">
                    <a:lumMod val="50000"/>
                  </a:schemeClr>
                </a:solidFill>
              </a:rPr>
              <a:t>Nuestros Servicios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3F9D9F6-C389-4AC4-A72A-C726DA94D6C2}"/>
              </a:ext>
            </a:extLst>
          </p:cNvPr>
          <p:cNvSpPr txBox="1"/>
          <p:nvPr/>
        </p:nvSpPr>
        <p:spPr>
          <a:xfrm>
            <a:off x="1324544" y="1622234"/>
            <a:ext cx="504039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Las unidades T3-S2-R4 cuentan con permiso para mover modalidad Full, y cumplen con los requerimientos establecidos por la norma de pesos y dimensiones.</a:t>
            </a:r>
          </a:p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Light"/>
            </a:endParaRPr>
          </a:p>
          <a:p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5A3CADB-E335-448B-B995-C1A25FBFF173}"/>
              </a:ext>
            </a:extLst>
          </p:cNvPr>
          <p:cNvSpPr txBox="1"/>
          <p:nvPr/>
        </p:nvSpPr>
        <p:spPr>
          <a:xfrm>
            <a:off x="6924173" y="1630941"/>
            <a:ext cx="534851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/>
              </a:rPr>
              <a:t>Las unidades cuentan con permiso para  la transportación de residuos y materiales  peligrosos.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83422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282</TotalTime>
  <Words>543</Words>
  <Application>Microsoft Office PowerPoint</Application>
  <PresentationFormat>Panorámica</PresentationFormat>
  <Paragraphs>65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Bahnschrift Light</vt:lpstr>
      <vt:lpstr>Calibri</vt:lpstr>
      <vt:lpstr>Corbel</vt:lpstr>
      <vt:lpstr>Wingdings</vt:lpstr>
      <vt:lpstr>Wingdings 3</vt:lpstr>
      <vt:lpstr>Parallax</vt:lpstr>
      <vt:lpstr>Presentación de PowerPoint</vt:lpstr>
      <vt:lpstr>Logística Mabapesh, S.A. de C.V.</vt:lpstr>
      <vt:lpstr>Nuestra Historia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Adolfo Uscanga</dc:creator>
  <cp:lastModifiedBy>Richard Perales</cp:lastModifiedBy>
  <cp:revision>21</cp:revision>
  <dcterms:created xsi:type="dcterms:W3CDTF">2020-02-21T16:50:11Z</dcterms:created>
  <dcterms:modified xsi:type="dcterms:W3CDTF">2022-09-26T21:21:59Z</dcterms:modified>
</cp:coreProperties>
</file>